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custDataLst>
    <p:tags r:id="rId1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jun Karthik" initials="AK" lastIdx="1" clrIdx="0">
    <p:extLst>
      <p:ext uri="{19B8F6BF-5375-455C-9EA6-DF929625EA0E}">
        <p15:presenceInfo xmlns:p15="http://schemas.microsoft.com/office/powerpoint/2012/main" userId="0151db5190221b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972EBE-4C05-4E1B-BA88-A4A6E113458C}">
  <a:tblStyle styleId="{58972EBE-4C05-4E1B-BA88-A4A6E113458C}"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6D40D2B-66AE-4B7E-A9C1-FBCF1F15206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54" d="100"/>
          <a:sy n="154" d="100"/>
        </p:scale>
        <p:origin x="420" y="138"/>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6" name="Google Shape;18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1f5dca458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g1f5dca458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5" name="Google Shape;1855;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1f5dca458e3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1f5dca458e3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4" name="Google Shape;1874;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0" name="Google Shape;1880;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5" y="226006"/>
            <a:ext cx="175225" cy="429388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901"/>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2"/>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2"/>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119"/>
          <p:cNvSpPr txBox="1">
            <a:spLocks noGrp="1"/>
          </p:cNvSpPr>
          <p:nvPr>
            <p:ph type="body" idx="1"/>
          </p:nvPr>
        </p:nvSpPr>
        <p:spPr>
          <a:xfrm>
            <a:off x="141249" y="2036956"/>
            <a:ext cx="3809400" cy="1044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t>Social media using html,</a:t>
            </a:r>
          </a:p>
          <a:p>
            <a:pPr marL="0" lvl="0" indent="0" algn="l" rtl="0">
              <a:lnSpc>
                <a:spcPct val="100000"/>
              </a:lnSpc>
              <a:spcBef>
                <a:spcPts val="0"/>
              </a:spcBef>
              <a:spcAft>
                <a:spcPts val="0"/>
              </a:spcAft>
              <a:buSzPts val="1400"/>
              <a:buNone/>
            </a:pPr>
            <a:r>
              <a:rPr lang="en-IN" dirty="0"/>
              <a:t>CSS and java script</a:t>
            </a:r>
            <a:endParaRPr dirty="0"/>
          </a:p>
        </p:txBody>
      </p:sp>
      <p:sp>
        <p:nvSpPr>
          <p:cNvPr id="1833" name="Google Shape;1833;p119"/>
          <p:cNvSpPr txBox="1">
            <a:spLocks noGrp="1"/>
          </p:cNvSpPr>
          <p:nvPr>
            <p:ph type="body" idx="1"/>
          </p:nvPr>
        </p:nvSpPr>
        <p:spPr>
          <a:xfrm>
            <a:off x="261249"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- 3</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1"/>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Social media using HTML , CSS</a:t>
            </a:r>
            <a:br>
              <a:rPr lang="en-US" sz="1829">
                <a:solidFill>
                  <a:schemeClr val="lt2"/>
                </a:solidFill>
                <a:latin typeface="EB Garamond"/>
                <a:ea typeface="EB Garamond"/>
                <a:cs typeface="EB Garamond"/>
                <a:sym typeface="EB Garamond"/>
              </a:rPr>
            </a:br>
            <a:r>
              <a:rPr lang="en-US" sz="1829">
                <a:solidFill>
                  <a:schemeClr val="lt2"/>
                </a:solidFill>
                <a:latin typeface="EB Garamond"/>
                <a:ea typeface="EB Garamond"/>
                <a:cs typeface="EB Garamond"/>
                <a:sym typeface="EB Garamond"/>
              </a:rPr>
              <a:t>and java script</a:t>
            </a:r>
            <a:endParaRPr sz="1829">
              <a:solidFill>
                <a:schemeClr val="lt2"/>
              </a:solidFill>
              <a:latin typeface="EB Garamond"/>
              <a:ea typeface="EB Garamond"/>
              <a:cs typeface="EB Garamond"/>
              <a:sym typeface="EB Garamond"/>
            </a:endParaRPr>
          </a:p>
        </p:txBody>
      </p:sp>
      <p:pic>
        <p:nvPicPr>
          <p:cNvPr id="1891" name="Google Shape;1891;p1"/>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92" name="Google Shape;1892;p1"/>
          <p:cNvGraphicFramePr/>
          <p:nvPr>
            <p:extLst>
              <p:ext uri="{D42A27DB-BD31-4B8C-83A1-F6EECF244321}">
                <p14:modId xmlns:p14="http://schemas.microsoft.com/office/powerpoint/2010/main" val="1462622947"/>
              </p:ext>
            </p:extLst>
          </p:nvPr>
        </p:nvGraphicFramePr>
        <p:xfrm>
          <a:off x="160020" y="2345524"/>
          <a:ext cx="4264200" cy="2086650"/>
        </p:xfrm>
        <a:graphic>
          <a:graphicData uri="http://schemas.openxmlformats.org/drawingml/2006/table">
            <a:tbl>
              <a:tblPr>
                <a:noFill/>
                <a:tableStyleId>{58972EBE-4C05-4E1B-BA88-A4A6E113458C}</a:tableStyleId>
              </a:tblPr>
              <a:tblGrid>
                <a:gridCol w="1724075">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8925">
                <a:tc>
                  <a:txBody>
                    <a:bodyPr/>
                    <a:lstStyle/>
                    <a:p>
                      <a:pPr marL="0" marR="0" lvl="0" indent="0" algn="ctr" rtl="0">
                        <a:lnSpc>
                          <a:spcPct val="100000"/>
                        </a:lnSpc>
                        <a:spcBef>
                          <a:spcPts val="0"/>
                        </a:spcBef>
                        <a:spcAft>
                          <a:spcPts val="0"/>
                        </a:spcAft>
                        <a:buClr>
                          <a:srgbClr val="000000"/>
                        </a:buClr>
                        <a:buSzPts val="1400"/>
                        <a:buFont typeface="Arial"/>
                        <a:buNone/>
                        <a:defRPr sz="1400" u="none" strike="noStrike" cap="none"/>
                      </a:pPr>
                      <a:r>
                        <a:rPr lang="en-US" sz="1400" b="1" u="none" strike="noStrike" cap="none">
                          <a:solidFill>
                            <a:schemeClr val="lt2"/>
                          </a:solidFill>
                        </a:rPr>
                        <a:t>LMS Username</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defRPr sz="1400" u="none" strike="noStrike" cap="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defRPr sz="1400" u="none" strike="noStrike" cap="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429600">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US" sz="1400" u="none" strike="noStrike" cap="none" dirty="0">
                          <a:solidFill>
                            <a:srgbClr val="7F7F7F"/>
                          </a:solidFill>
                        </a:rPr>
                        <a:t>2113a52181</a:t>
                      </a:r>
                      <a:endParaRPr sz="1400" u="none" strike="noStrike" cap="none" dirty="0">
                        <a:solidFill>
                          <a:srgbClr val="7F7F7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US" sz="1600" u="none" strike="noStrike" cap="none" dirty="0">
                          <a:solidFill>
                            <a:srgbClr val="7F7F7F"/>
                          </a:solidFill>
                          <a:latin typeface="Noto Sans Symbols"/>
                          <a:ea typeface="Noto Sans Symbols"/>
                          <a:cs typeface="Noto Sans Symbols"/>
                          <a:sym typeface="Noto Sans Symbols"/>
                        </a:rPr>
                        <a:t>KEVIN RICHARD</a:t>
                      </a:r>
                      <a:endParaRPr sz="1600" u="none" strike="noStrike" cap="none" dirty="0">
                        <a:solidFill>
                          <a:srgbClr val="7F7F7F"/>
                        </a:solidFill>
                        <a:latin typeface="Noto Sans Symbols"/>
                        <a:ea typeface="Noto Sans Symbols"/>
                        <a:cs typeface="Noto Sans Symbols"/>
                        <a:sym typeface="Noto Sans Symbol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US" sz="1400" u="none" strike="noStrike" cap="none" dirty="0">
                          <a:solidFill>
                            <a:srgbClr val="7F7F7F"/>
                          </a:solidFill>
                        </a:rPr>
                        <a:t>A52</a:t>
                      </a:r>
                      <a:endParaRPr sz="1400" u="none" strike="noStrike" cap="none" dirty="0">
                        <a:solidFill>
                          <a:srgbClr val="7F7F7F"/>
                        </a:solidFill>
                      </a:endParaRPr>
                    </a:p>
                  </a:txBody>
                  <a:tcPr marL="91425" marR="91425" marT="91425" marB="91425"/>
                </a:tc>
                <a:extLst>
                  <a:ext uri="{0D108BD9-81ED-4DB2-BD59-A6C34878D82A}">
                    <a16:rowId xmlns:a16="http://schemas.microsoft.com/office/drawing/2014/main" val="10001"/>
                  </a:ext>
                </a:extLst>
              </a:tr>
              <a:tr h="429600">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US" sz="1400" u="none" strike="noStrike" cap="none" dirty="0">
                          <a:solidFill>
                            <a:srgbClr val="7F7F7F"/>
                          </a:solidFill>
                        </a:rPr>
                        <a:t>2113a52174</a:t>
                      </a:r>
                      <a:endParaRPr sz="1400" u="none" strike="noStrike" cap="none" dirty="0">
                        <a:solidFill>
                          <a:srgbClr val="7F7F7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US" sz="1600" u="none" strike="noStrike" cap="none" dirty="0">
                          <a:solidFill>
                            <a:srgbClr val="7F7F7F"/>
                          </a:solidFill>
                          <a:latin typeface="Noto Sans Symbols"/>
                          <a:ea typeface="Noto Sans Symbols"/>
                          <a:cs typeface="Noto Sans Symbols"/>
                          <a:sym typeface="Noto Sans Symbols"/>
                        </a:rPr>
                        <a:t>DINESH</a:t>
                      </a:r>
                      <a:endParaRPr sz="1400" u="none" strike="noStrike" cap="none" dirty="0">
                        <a:solidFill>
                          <a:srgbClr val="7F7F7F"/>
                        </a:solidFill>
                        <a:latin typeface="Noto Sans Symbols"/>
                        <a:ea typeface="Noto Sans Symbols"/>
                        <a:cs typeface="Noto Sans Symbols"/>
                        <a:sym typeface="Noto Sans Symbol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US" sz="1400" u="none" strike="noStrike" cap="none" dirty="0">
                          <a:solidFill>
                            <a:srgbClr val="7F7F7F"/>
                          </a:solidFill>
                        </a:rPr>
                        <a:t>A52</a:t>
                      </a:r>
                      <a:endParaRPr sz="1400" u="none" strike="noStrike" cap="none" dirty="0">
                        <a:solidFill>
                          <a:srgbClr val="7F7F7F"/>
                        </a:solidFill>
                      </a:endParaRPr>
                    </a:p>
                  </a:txBody>
                  <a:tcPr marL="91425" marR="91425" marT="91425" marB="91425"/>
                </a:tc>
                <a:extLst>
                  <a:ext uri="{0D108BD9-81ED-4DB2-BD59-A6C34878D82A}">
                    <a16:rowId xmlns:a16="http://schemas.microsoft.com/office/drawing/2014/main" val="10002"/>
                  </a:ext>
                </a:extLst>
              </a:tr>
              <a:tr h="398925">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US" sz="1400" u="none" strike="noStrike" cap="none" dirty="0">
                          <a:solidFill>
                            <a:srgbClr val="7F7F7F"/>
                          </a:solidFill>
                        </a:rPr>
                        <a:t>2113a52182</a:t>
                      </a:r>
                      <a:endParaRPr sz="1400" u="none" strike="noStrike" cap="none" dirty="0">
                        <a:solidFill>
                          <a:srgbClr val="7F7F7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US" sz="1400" u="none" strike="noStrike" cap="none" dirty="0">
                          <a:solidFill>
                            <a:srgbClr val="7F7F7F"/>
                          </a:solidFill>
                        </a:rPr>
                        <a:t>LUCKY SAN</a:t>
                      </a:r>
                      <a:endParaRPr sz="1400" u="none" strike="noStrike" cap="none" dirty="0">
                        <a:solidFill>
                          <a:srgbClr val="7F7F7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US" sz="1400" u="none" strike="noStrike" cap="none" dirty="0">
                          <a:solidFill>
                            <a:srgbClr val="7F7F7F"/>
                          </a:solidFill>
                        </a:rPr>
                        <a:t>A52</a:t>
                      </a:r>
                    </a:p>
                  </a:txBody>
                  <a:tcPr marL="91425" marR="91425" marT="91425" marB="91425"/>
                </a:tc>
                <a:extLst>
                  <a:ext uri="{0D108BD9-81ED-4DB2-BD59-A6C34878D82A}">
                    <a16:rowId xmlns:a16="http://schemas.microsoft.com/office/drawing/2014/main" val="10003"/>
                  </a:ext>
                </a:extLst>
              </a:tr>
              <a:tr h="429600">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IN" sz="1400" u="none" strike="noStrike" cap="none" dirty="0">
                          <a:solidFill>
                            <a:srgbClr val="7F7F7F"/>
                          </a:solidFill>
                        </a:rPr>
                        <a:t>2113a52191</a:t>
                      </a:r>
                      <a:endParaRPr sz="1400" u="none" strike="noStrike" cap="none" dirty="0">
                        <a:solidFill>
                          <a:srgbClr val="7F7F7F"/>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US" sz="1600" u="none" strike="noStrike" cap="none" dirty="0">
                          <a:solidFill>
                            <a:srgbClr val="7F7F7F"/>
                          </a:solidFill>
                          <a:latin typeface="Noto Sans Symbols"/>
                          <a:ea typeface="Noto Sans Symbols"/>
                          <a:cs typeface="Noto Sans Symbols"/>
                          <a:sym typeface="Noto Sans Symbols"/>
                        </a:rPr>
                        <a:t>RAJ KAMAL</a:t>
                      </a:r>
                      <a:endParaRPr sz="1600" u="none" strike="noStrike" cap="none" dirty="0">
                        <a:solidFill>
                          <a:srgbClr val="7F7F7F"/>
                        </a:solidFill>
                        <a:latin typeface="Noto Sans Symbols"/>
                        <a:ea typeface="Noto Sans Symbols"/>
                        <a:cs typeface="Noto Sans Symbols"/>
                        <a:sym typeface="Noto Sans Symbol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defRPr sz="1400" u="none" strike="noStrike" cap="none"/>
                      </a:pPr>
                      <a:r>
                        <a:rPr lang="en-US" sz="1400" u="none" strike="noStrike" cap="none" dirty="0">
                          <a:solidFill>
                            <a:srgbClr val="7F7F7F"/>
                          </a:solidFill>
                        </a:rPr>
                        <a:t>A52</a:t>
                      </a:r>
                      <a:endParaRPr sz="1400" u="none" strike="noStrike" cap="none" dirty="0">
                        <a:solidFill>
                          <a:srgbClr val="7F7F7F"/>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1f5dca458e3_0_0"/>
          <p:cNvSpPr txBox="1">
            <a:spLocks noGrp="1"/>
          </p:cNvSpPr>
          <p:nvPr>
            <p:ph type="body" idx="1"/>
          </p:nvPr>
        </p:nvSpPr>
        <p:spPr>
          <a:xfrm>
            <a:off x="489450" y="647046"/>
            <a:ext cx="6891900" cy="16215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500" b="1">
                <a:solidFill>
                  <a:srgbClr val="0B5394"/>
                </a:solidFill>
                <a:latin typeface="EB Garamond Medium"/>
                <a:ea typeface="EB Garamond Medium"/>
                <a:cs typeface="EB Garamond Medium"/>
                <a:sym typeface="EB Garamond Medium"/>
              </a:rPr>
              <a:t>Create various Front End Programs</a:t>
            </a:r>
            <a:endParaRPr sz="15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1500">
              <a:solidFill>
                <a:schemeClr val="dk1"/>
              </a:solidFill>
              <a:latin typeface="EB Garamond Medium"/>
              <a:ea typeface="EB Garamond Medium"/>
              <a:cs typeface="EB Garamond Medium"/>
              <a:sym typeface="EB Garamond Medium"/>
            </a:endParaRPr>
          </a:p>
          <a:p>
            <a:pPr marL="457200" lvl="0" indent="-323850" algn="l" rtl="0">
              <a:lnSpc>
                <a:spcPct val="107916"/>
              </a:lnSpc>
              <a:spcBef>
                <a:spcPts val="0"/>
              </a:spcBef>
              <a:spcAft>
                <a:spcPts val="0"/>
              </a:spcAft>
              <a:buClr>
                <a:schemeClr val="dk1"/>
              </a:buClr>
              <a:buSzPts val="1500"/>
              <a:buFont typeface="EB Garamond Medium"/>
              <a:buChar char="●"/>
            </a:pPr>
            <a:r>
              <a:rPr lang="en-US" sz="1500">
                <a:solidFill>
                  <a:schemeClr val="dk1"/>
                </a:solidFill>
                <a:latin typeface="EB Garamond Medium"/>
                <a:ea typeface="EB Garamond Medium"/>
                <a:cs typeface="EB Garamond Medium"/>
                <a:sym typeface="EB Garamond Medium"/>
              </a:rPr>
              <a:t>Draw and design a uniform front end code for “Your Project”</a:t>
            </a:r>
            <a:endParaRPr sz="1500">
              <a:solidFill>
                <a:schemeClr val="dk1"/>
              </a:solidFill>
              <a:latin typeface="EB Garamond Medium"/>
              <a:ea typeface="EB Garamond Medium"/>
              <a:cs typeface="EB Garamond Medium"/>
              <a:sym typeface="EB Garamond Medium"/>
            </a:endParaRPr>
          </a:p>
          <a:p>
            <a:pPr marL="457200" lvl="0" indent="-323850" algn="l" rtl="0">
              <a:lnSpc>
                <a:spcPct val="107916"/>
              </a:lnSpc>
              <a:spcBef>
                <a:spcPts val="0"/>
              </a:spcBef>
              <a:spcAft>
                <a:spcPts val="0"/>
              </a:spcAft>
              <a:buClr>
                <a:schemeClr val="dk1"/>
              </a:buClr>
              <a:buSzPts val="1500"/>
              <a:buFont typeface="EB Garamond Medium"/>
              <a:buChar char="●"/>
            </a:pPr>
            <a:r>
              <a:rPr lang="en-US" sz="1500">
                <a:solidFill>
                  <a:schemeClr val="dk1"/>
                </a:solidFill>
                <a:latin typeface="EB Garamond Medium"/>
                <a:ea typeface="EB Garamond Medium"/>
                <a:cs typeface="EB Garamond Medium"/>
                <a:sym typeface="EB Garamond Medium"/>
              </a:rPr>
              <a:t>Draw and design a interactive front end code for “Your Project”</a:t>
            </a:r>
            <a:endParaRPr sz="1500">
              <a:solidFill>
                <a:srgbClr val="0B5394"/>
              </a:solidFill>
              <a:latin typeface="Montserrat ExtraBold"/>
              <a:ea typeface="Montserrat ExtraBold"/>
              <a:cs typeface="Montserrat ExtraBold"/>
              <a:sym typeface="Montserrat ExtraBold"/>
            </a:endParaRPr>
          </a:p>
        </p:txBody>
      </p:sp>
      <p:sp>
        <p:nvSpPr>
          <p:cNvPr id="1848" name="Google Shape;1848;g1f5dca458e3_0_0"/>
          <p:cNvSpPr txBox="1">
            <a:spLocks noGrp="1"/>
          </p:cNvSpPr>
          <p:nvPr>
            <p:ph type="body" idx="2"/>
          </p:nvPr>
        </p:nvSpPr>
        <p:spPr>
          <a:xfrm>
            <a:off x="489450" y="3568146"/>
            <a:ext cx="7048500" cy="9531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Developing complicated UI using </a:t>
            </a:r>
            <a:r>
              <a:rPr lang="en-US" sz="1100">
                <a:latin typeface="EB Garamond"/>
                <a:ea typeface="EB Garamond"/>
                <a:cs typeface="EB Garamond"/>
                <a:sym typeface="EB Garamond"/>
              </a:rPr>
              <a:t>HTML</a:t>
            </a:r>
            <a:r>
              <a:rPr lang="en-US" sz="1100" i="0" u="none" strike="noStrike" cap="none">
                <a:solidFill>
                  <a:srgbClr val="000000"/>
                </a:solidFill>
                <a:latin typeface="EB Garamond"/>
                <a:ea typeface="EB Garamond"/>
                <a:cs typeface="EB Garamond"/>
                <a:sym typeface="EB Garamond"/>
              </a:rPr>
              <a:t> components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Using props drilling and context to pass variables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Getting familiar with different type of api calls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Handling different input data</a:t>
            </a:r>
            <a:endParaRPr sz="1100" i="0" u="none" strike="noStrike" cap="none">
              <a:solidFill>
                <a:srgbClr val="000000"/>
              </a:solidFill>
              <a:latin typeface="EB Garamond"/>
              <a:ea typeface="EB Garamond"/>
              <a:cs typeface="EB Garamond"/>
              <a:sym typeface="EB Garamond"/>
            </a:endParaRPr>
          </a:p>
        </p:txBody>
      </p:sp>
      <p:sp>
        <p:nvSpPr>
          <p:cNvPr id="1849" name="Google Shape;1849;g1f5dca458e3_0_0"/>
          <p:cNvSpPr txBox="1"/>
          <p:nvPr/>
        </p:nvSpPr>
        <p:spPr>
          <a:xfrm>
            <a:off x="489450" y="2539538"/>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i="0" u="none" strike="noStrike" cap="none">
                <a:solidFill>
                  <a:schemeClr val="dk1"/>
                </a:solidFill>
                <a:latin typeface="EB Garamond"/>
                <a:ea typeface="EB Garamond"/>
                <a:cs typeface="EB Garamond"/>
                <a:sym typeface="EB Garamond"/>
              </a:rPr>
              <a:t>100% Completion of the above tasks</a:t>
            </a:r>
            <a:endParaRPr>
              <a:latin typeface="EB Garamond"/>
              <a:ea typeface="EB Garamond"/>
              <a:cs typeface="EB Garamond"/>
              <a:sym typeface="EB Garamond"/>
            </a:endParaRPr>
          </a:p>
        </p:txBody>
      </p:sp>
      <p:sp>
        <p:nvSpPr>
          <p:cNvPr id="1850" name="Google Shape;1850;g1f5dca458e3_0_0"/>
          <p:cNvSpPr txBox="1"/>
          <p:nvPr/>
        </p:nvSpPr>
        <p:spPr>
          <a:xfrm>
            <a:off x="445780" y="317196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chemeClr val="lt2"/>
                </a:solidFill>
                <a:latin typeface="EB Garamond"/>
                <a:ea typeface="EB Garamond"/>
                <a:cs typeface="EB Garamond"/>
                <a:sym typeface="EB Garamond"/>
              </a:rPr>
              <a:t>Learning outcome</a:t>
            </a:r>
            <a:endParaRPr sz="1800" b="1">
              <a:latin typeface="EB Garamond"/>
              <a:ea typeface="EB Garamond"/>
              <a:cs typeface="EB Garamond"/>
              <a:sym typeface="EB Garamond"/>
            </a:endParaRPr>
          </a:p>
        </p:txBody>
      </p:sp>
      <p:sp>
        <p:nvSpPr>
          <p:cNvPr id="1851" name="Google Shape;1851;g1f5dca458e3_0_0"/>
          <p:cNvSpPr txBox="1"/>
          <p:nvPr/>
        </p:nvSpPr>
        <p:spPr>
          <a:xfrm>
            <a:off x="445774" y="250825"/>
            <a:ext cx="38232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i="0" u="none" strike="noStrike" cap="none" dirty="0">
                <a:solidFill>
                  <a:srgbClr val="0B5394"/>
                </a:solidFill>
                <a:latin typeface="EB Garamond ExtraBold"/>
                <a:ea typeface="EB Garamond ExtraBold"/>
                <a:cs typeface="EB Garamond ExtraBold"/>
                <a:sym typeface="EB Garamond ExtraBold"/>
              </a:rPr>
              <a:t>Task 3 :: Frontend</a:t>
            </a:r>
            <a:r>
              <a:rPr lang="en-US" sz="1800" dirty="0">
                <a:solidFill>
                  <a:srgbClr val="0B5394"/>
                </a:solidFill>
                <a:latin typeface="EB Garamond ExtraBold"/>
                <a:ea typeface="EB Garamond ExtraBold"/>
                <a:cs typeface="EB Garamond ExtraBold"/>
                <a:sym typeface="EB Garamond ExtraBold"/>
              </a:rPr>
              <a:t> Creation</a:t>
            </a:r>
            <a:endParaRPr sz="1800" dirty="0">
              <a:solidFill>
                <a:srgbClr val="0B5394"/>
              </a:solidFill>
              <a:latin typeface="EB Garamond ExtraBold"/>
              <a:ea typeface="EB Garamond ExtraBold"/>
              <a:cs typeface="EB Garamond ExtraBold"/>
              <a:sym typeface="EB Garamond ExtraBold"/>
            </a:endParaRPr>
          </a:p>
        </p:txBody>
      </p:sp>
      <p:sp>
        <p:nvSpPr>
          <p:cNvPr id="1852" name="Google Shape;1852;g1f5dca458e3_0_0"/>
          <p:cNvSpPr txBox="1"/>
          <p:nvPr/>
        </p:nvSpPr>
        <p:spPr>
          <a:xfrm>
            <a:off x="489450" y="2220953"/>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a:solidFill>
                  <a:srgbClr val="0B5394"/>
                </a:solidFill>
                <a:latin typeface="Montserrat ExtraBold"/>
                <a:ea typeface="Montserrat ExtraBold"/>
                <a:cs typeface="Montserrat ExtraBold"/>
                <a:sym typeface="Montserrat ExtraBold"/>
              </a:rPr>
              <a:t>Evaluation Metric:</a:t>
            </a:r>
            <a:endParaRPr sz="1200" i="0" u="none" strike="noStrike" cap="none">
              <a:solidFill>
                <a:srgbClr val="0B5394"/>
              </a:solidFill>
              <a:latin typeface="Montserrat ExtraBold"/>
              <a:ea typeface="Montserrat ExtraBold"/>
              <a:cs typeface="Montserrat ExtraBold"/>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8" name="Google Shape;1858;g2139e008f02_0_0"/>
          <p:cNvPicPr preferRelativeResize="0"/>
          <p:nvPr/>
        </p:nvPicPr>
        <p:blipFill rotWithShape="1">
          <a:blip r:embed="rId3">
            <a:alphaModFix/>
          </a:blip>
          <a:srcRect l="-65210" t="3320" r="65210" b="-3320"/>
          <a:stretch/>
        </p:blipFill>
        <p:spPr>
          <a:xfrm>
            <a:off x="-271939" y="-129540"/>
            <a:ext cx="9144000" cy="5143500"/>
          </a:xfrm>
          <a:prstGeom prst="rect">
            <a:avLst/>
          </a:prstGeom>
          <a:noFill/>
          <a:ln>
            <a:noFill/>
          </a:ln>
        </p:spPr>
      </p:pic>
      <p:sp>
        <p:nvSpPr>
          <p:cNvPr id="1859" name="Google Shape;1859;g2139e008f02_0_0"/>
          <p:cNvSpPr txBox="1"/>
          <p:nvPr/>
        </p:nvSpPr>
        <p:spPr>
          <a:xfrm>
            <a:off x="445779" y="3103887"/>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B3E6F4DD-139D-4F34-86DF-3BC44B3230E1}"/>
              </a:ext>
            </a:extLst>
          </p:cNvPr>
          <p:cNvSpPr txBox="1"/>
          <p:nvPr/>
        </p:nvSpPr>
        <p:spPr>
          <a:xfrm>
            <a:off x="1414462" y="1000125"/>
            <a:ext cx="4277677" cy="2246769"/>
          </a:xfrm>
          <a:prstGeom prst="rect">
            <a:avLst/>
          </a:prstGeom>
          <a:noFill/>
        </p:spPr>
        <p:txBody>
          <a:bodyPr wrap="square" rtlCol="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Arial"/>
                <a:ea typeface="Arial"/>
                <a:cs typeface="Arial"/>
                <a:sym typeface="Arial"/>
              </a:rPr>
              <a:t> Define the Purpose​</a:t>
            </a:r>
            <a:endParaRPr lang="en-US" dirty="0"/>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Arial"/>
                <a:ea typeface="Arial"/>
                <a:cs typeface="Arial"/>
                <a:sym typeface="Arial"/>
              </a:rPr>
              <a:t>Choose the Programming Language​</a:t>
            </a:r>
            <a:endParaRPr lang="en-US" dirty="0"/>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Arial"/>
                <a:ea typeface="Arial"/>
                <a:cs typeface="Arial"/>
                <a:sym typeface="Arial"/>
              </a:rPr>
              <a:t>Plan the Layout​</a:t>
            </a:r>
            <a:endParaRPr lang="en-US" dirty="0"/>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Arial"/>
                <a:ea typeface="Arial"/>
                <a:cs typeface="Arial"/>
                <a:sym typeface="Arial"/>
              </a:rPr>
              <a:t>Create HTML Markup​</a:t>
            </a:r>
            <a:endParaRPr lang="en-US" dirty="0"/>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Arial"/>
                <a:ea typeface="Arial"/>
                <a:cs typeface="Arial"/>
                <a:sym typeface="Arial"/>
              </a:rPr>
              <a:t>Style with CSS​</a:t>
            </a:r>
            <a:endParaRPr lang="en-US" dirty="0"/>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Noto Sans Symbols"/>
                <a:ea typeface="Noto Sans Symbols"/>
                <a:cs typeface="Noto Sans Symbols"/>
                <a:sym typeface="Noto Sans Symbols"/>
              </a:rPr>
              <a:t>Add</a:t>
            </a:r>
            <a:r>
              <a:rPr lang="en-US" sz="1400" b="0" i="0" u="none" strike="noStrike" cap="none" dirty="0">
                <a:solidFill>
                  <a:srgbClr val="000000"/>
                </a:solidFill>
                <a:latin typeface="Arial"/>
                <a:ea typeface="Arial"/>
                <a:cs typeface="Arial"/>
                <a:sym typeface="Arial"/>
              </a:rPr>
              <a:t> JavaScript Functionality​</a:t>
            </a:r>
            <a:endParaRPr lang="en-US" dirty="0"/>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Arial"/>
                <a:ea typeface="Arial"/>
                <a:cs typeface="Arial"/>
                <a:sym typeface="Arial"/>
              </a:rPr>
              <a:t>Test and Debug​</a:t>
            </a:r>
            <a:endParaRPr lang="en-US" dirty="0"/>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Arial"/>
                <a:ea typeface="Arial"/>
                <a:cs typeface="Arial"/>
                <a:sym typeface="Arial"/>
              </a:rPr>
              <a:t>Deploy​</a:t>
            </a:r>
            <a:endParaRPr lang="en-US" dirty="0"/>
          </a:p>
          <a:p>
            <a:pPr marL="285750" marR="0" lvl="0" indent="-28575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Arial"/>
                <a:ea typeface="Arial"/>
                <a:cs typeface="Arial"/>
                <a:sym typeface="Arial"/>
              </a:rPr>
              <a:t>Maintain and Update</a:t>
            </a:r>
            <a:endParaRPr lang="en-US" dirty="0"/>
          </a:p>
          <a:p>
            <a:endParaRPr lang="en-IN" dirty="0"/>
          </a:p>
        </p:txBody>
      </p:sp>
      <p:sp>
        <p:nvSpPr>
          <p:cNvPr id="3" name="TextBox 2">
            <a:extLst>
              <a:ext uri="{FF2B5EF4-FFF2-40B4-BE49-F238E27FC236}">
                <a16:creationId xmlns:a16="http://schemas.microsoft.com/office/drawing/2014/main" id="{50ECDDFE-2FC2-4CFE-AD53-E2384A061560}"/>
              </a:ext>
            </a:extLst>
          </p:cNvPr>
          <p:cNvSpPr txBox="1"/>
          <p:nvPr/>
        </p:nvSpPr>
        <p:spPr>
          <a:xfrm>
            <a:off x="583883" y="3422487"/>
            <a:ext cx="7904797" cy="1600438"/>
          </a:xfrm>
          <a:prstGeom prst="rect">
            <a:avLst/>
          </a:prstGeom>
          <a:noFill/>
        </p:spPr>
        <p:txBody>
          <a:bodyPr wrap="square" rtlCol="0">
            <a:spAutoFit/>
          </a:bodyPr>
          <a:lstStyle/>
          <a:p>
            <a:pPr algn="l"/>
            <a:r>
              <a:rPr lang="en-US" b="0" i="0" dirty="0">
                <a:solidFill>
                  <a:srgbClr val="1F2328"/>
                </a:solidFill>
                <a:effectLst/>
                <a:latin typeface="-apple-system"/>
              </a:rPr>
              <a:t> The social media web application is a platform that allows users to create and share content with other users in a social network. The application is designed to be accessible from desktop and mobile devices, and features a user-friendly interface that allows users to easily navigate and interact with the platform.</a:t>
            </a:r>
          </a:p>
          <a:p>
            <a:pPr algn="l"/>
            <a:r>
              <a:rPr lang="en-US" b="0" i="0" dirty="0">
                <a:solidFill>
                  <a:srgbClr val="1F2328"/>
                </a:solidFill>
                <a:effectLst/>
                <a:latin typeface="-apple-system"/>
              </a:rPr>
              <a:t>The application includes features such as user authentication and authorization, news feed, messaging, content creation and sharing, search, and notifications. Users can create profiles, customize their preferences, and connect with other users to form social networks.</a:t>
            </a: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1f5dca458e3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5" name="Google Shape;1865;g1f5dca458e3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folder structure for HTML  application</a:t>
            </a:r>
            <a:endParaRPr sz="1000" b="0">
              <a:latin typeface="EB Garamond"/>
              <a:ea typeface="EB Garamond"/>
              <a:cs typeface="EB Garamond"/>
              <a:sym typeface="EB Garamond"/>
            </a:endParaRPr>
          </a:p>
        </p:txBody>
      </p:sp>
      <p:sp>
        <p:nvSpPr>
          <p:cNvPr id="1866" name="Google Shape;1866;g1f5dca458e3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Write Functions for event handling</a:t>
            </a:r>
            <a:endParaRPr sz="1000" b="0">
              <a:latin typeface="EB Garamond"/>
              <a:ea typeface="EB Garamond"/>
              <a:cs typeface="EB Garamond"/>
              <a:sym typeface="EB Garamond"/>
            </a:endParaRPr>
          </a:p>
        </p:txBody>
      </p:sp>
      <p:sp>
        <p:nvSpPr>
          <p:cNvPr id="1867" name="Google Shape;1867;g1f5dca458e3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Render Conditional components</a:t>
            </a:r>
            <a:endParaRPr sz="1000" b="0">
              <a:latin typeface="EB Garamond"/>
              <a:ea typeface="EB Garamond"/>
              <a:cs typeface="EB Garamond"/>
              <a:sym typeface="EB Garamond"/>
            </a:endParaRPr>
          </a:p>
        </p:txBody>
      </p:sp>
      <p:sp>
        <p:nvSpPr>
          <p:cNvPr id="1868" name="Google Shape;1868;g1f5dca458e3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Overall UI of the project</a:t>
            </a:r>
            <a:endParaRPr sz="1000" b="0">
              <a:latin typeface="EB Garamond"/>
              <a:ea typeface="EB Garamond"/>
              <a:cs typeface="EB Garamond"/>
              <a:sym typeface="EB Garamond"/>
            </a:endParaRPr>
          </a:p>
        </p:txBody>
      </p:sp>
      <p:sp>
        <p:nvSpPr>
          <p:cNvPr id="1869" name="Google Shape;1869;g1f5dca458e3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Handling broken links</a:t>
            </a:r>
            <a:endParaRPr sz="1000" b="0">
              <a:latin typeface="EB Garamond"/>
              <a:ea typeface="EB Garamond"/>
              <a:cs typeface="EB Garamond"/>
              <a:sym typeface="EB Garamond"/>
            </a:endParaRPr>
          </a:p>
        </p:txBody>
      </p:sp>
      <p:sp>
        <p:nvSpPr>
          <p:cNvPr id="1870" name="Google Shape;1870;g1f5dca458e3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Optimizing render cycle</a:t>
            </a:r>
            <a:endParaRPr sz="1000" b="0">
              <a:latin typeface="EB Garamond"/>
              <a:ea typeface="EB Garamond"/>
              <a:cs typeface="EB Garamond"/>
              <a:sym typeface="EB Garamond"/>
            </a:endParaRPr>
          </a:p>
        </p:txBody>
      </p:sp>
      <p:sp>
        <p:nvSpPr>
          <p:cNvPr id="1871" name="Google Shape;1871;g1f5dca458e3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p2"/>
          <p:cNvSpPr txBox="1">
            <a:spLocks noGrp="1"/>
          </p:cNvSpPr>
          <p:nvPr>
            <p:ph type="body" idx="1"/>
          </p:nvPr>
        </p:nvSpPr>
        <p:spPr>
          <a:xfrm>
            <a:off x="2634216" y="802314"/>
            <a:ext cx="4017000" cy="449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95" name="Google Shape;1895;p2"/>
          <p:cNvSpPr txBox="1">
            <a:spLocks noGrp="1"/>
          </p:cNvSpPr>
          <p:nvPr>
            <p:ph type="body" idx="2"/>
          </p:nvPr>
        </p:nvSpPr>
        <p:spPr>
          <a:xfrm>
            <a:off x="4089330" y="2106708"/>
            <a:ext cx="2722200" cy="52318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b="0" i="0">
                <a:solidFill>
                  <a:srgbClr val="BD8738"/>
                </a:solidFill>
                <a:latin typeface="EB Garamond SemiBold"/>
                <a:ea typeface="EB Garamond SemiBold"/>
                <a:cs typeface="EB Garamond SemiBold"/>
                <a:sym typeface="EB Garamond SemiBold"/>
              </a:rPr>
              <a:t>https://github.com/KevinRichard-L/NAAN-MUDHALVAN</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pic>
        <p:nvPicPr>
          <p:cNvPr id="1882" name="Google Shape;1882;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AY_IGNORE_UCW" val="true"/>
  <p:tag name="PPT/SLIDES/SLIDE6.XML" val="2753009185"/>
  <p:tag name="PPT/SLIDES/SLIDE2.XML" val="1892446135"/>
  <p:tag name="PPT/SLIDES/SLIDE1.XML" val="4125268267"/>
  <p:tag name="PPT/SLIDES/SLIDE3.XML" val="2226677848"/>
  <p:tag name="PPT/SLIDES/SLIDE4.XML" val="3193890729"/>
  <p:tag name="PPT/SLIDES/SLIDE5.XML" val="509175571"/>
  <p:tag name="PPT/SLIDES/SLIDE7.XML" val="270235425"/>
  <p:tag name="PPT/SLIDEMASTERS/SLIDEMASTER1.XML" val="1392065735"/>
  <p:tag name="PPT/SLIDELAYOUTS/SLIDELAYOUT1.XML" val="3199780387"/>
  <p:tag name="PPT/SLIDELAYOUTS/SLIDELAYOUT2.XML" val="3576074531"/>
  <p:tag name="PPT/SLIDELAYOUTS/SLIDELAYOUT3.XML" val="2727978333"/>
  <p:tag name="PPT/SLIDELAYOUTS/SLIDELAYOUT4.XML" val="997550487"/>
  <p:tag name="PPT/SLIDELAYOUTS/SLIDELAYOUT5.XML" val="3012422380"/>
  <p:tag name="PPT/SLIDELAYOUTS/SLIDELAYOUT6.XML" val="112476086"/>
  <p:tag name="PPT/SLIDELAYOUTS/SLIDELAYOUT7.XML" val="3001000133"/>
  <p:tag name="PPT/SLIDELAYOUTS/SLIDELAYOUT8.XML" val="3122764757"/>
  <p:tag name="PPT/SLIDELAYOUTS/SLIDELAYOUT9.XML" val="1645191422"/>
  <p:tag name="PPT/SLIDELAYOUTS/SLIDELAYOUT10.XML" val="702028945"/>
  <p:tag name="PPT/SLIDELAYOUTS/SLIDELAYOUT11.XML" val="3822436533"/>
  <p:tag name="PPT/SLIDELAYOUTS/SLIDELAYOUT12.XML" val="3782084164"/>
  <p:tag name="PPT/SLIDELAYOUTS/SLIDELAYOUT13.XML" val="2203829784"/>
  <p:tag name="PPT/SLIDELAYOUTS/SLIDELAYOUT14.XML" val="753818890"/>
  <p:tag name="PPT/SLIDELAYOUTS/SLIDELAYOUT15.XML" val="2454113902"/>
  <p:tag name="PPT/SLIDELAYOUTS/SLIDELAYOUT16.XML" val="1699351460"/>
  <p:tag name="PPT/SLIDELAYOUTS/SLIDELAYOUT17.XML" val="2836835558"/>
  <p:tag name="PPT/SLIDELAYOUTS/SLIDELAYOUT18.XML" val="2977005837"/>
  <p:tag name="PPT/SLIDELAYOUTS/SLIDELAYOUT19.XML" val="2057797757"/>
  <p:tag name="PPT/SLIDELAYOUTS/SLIDELAYOUT20.XML" val="1911605743"/>
  <p:tag name="PPT/SLIDELAYOUTS/SLIDELAYOUT21.XML" val="654725933"/>
  <p:tag name="PPT/SLIDELAYOUTS/SLIDELAYOUT22.XML" val="3721863612"/>
  <p:tag name="PPT/SLIDELAYOUTS/SLIDELAYOUT23.XML" val="2641414067"/>
  <p:tag name="PPT/SLIDELAYOUTS/SLIDELAYOUT24.XML" val="377259996"/>
  <p:tag name="PPT/SLIDELAYOUTS/SLIDELAYOUT25.XML" val="555858088"/>
  <p:tag name="PPT/SLIDELAYOUTS/SLIDELAYOUT26.XML" val="2765190556"/>
  <p:tag name="PPT/SLIDELAYOUTS/SLIDELAYOUT27.XML" val="1327750813"/>
  <p:tag name="PPT/SLIDELAYOUTS/SLIDELAYOUT28.XML" val="2850125433"/>
  <p:tag name="PPT/SLIDELAYOUTS/SLIDELAYOUT29.XML" val="3029903657"/>
  <p:tag name="PPT/SLIDELAYOUTS/SLIDELAYOUT30.XML" val="570904843"/>
  <p:tag name="PPT/SLIDELAYOUTS/SLIDELAYOUT31.XML" val="3416685095"/>
  <p:tag name="PPT/SLIDELAYOUTS/SLIDELAYOUT32.XML" val="2772374891"/>
  <p:tag name="PPT/SLIDELAYOUTS/SLIDELAYOUT33.XML" val="4162378246"/>
  <p:tag name="PPT/SLIDELAYOUTS/SLIDELAYOUT34.XML" val="756431275"/>
  <p:tag name="PPT/SLIDELAYOUTS/SLIDELAYOUT35.XML" val="3389252785"/>
  <p:tag name="PPT/SLIDELAYOUTS/SLIDELAYOUT36.XML" val="990407676"/>
  <p:tag name="PPT/SLIDELAYOUTS/SLIDELAYOUT37.XML" val="2609066177"/>
  <p:tag name="PPT/SLIDELAYOUTS/SLIDELAYOUT38.XML" val="2494319186"/>
  <p:tag name="PPT/SLIDELAYOUTS/SLIDELAYOUT39.XML" val="1805509165"/>
  <p:tag name="PPT/SLIDELAYOUTS/SLIDELAYOUT40.XML" val="3941247826"/>
  <p:tag name="PPT/SLIDELAYOUTS/SLIDELAYOUT41.XML" val="3105010107"/>
  <p:tag name="PPT/SLIDELAYOUTS/SLIDELAYOUT42.XML" val="886881274"/>
  <p:tag name="PPT/SLIDELAYOUTS/SLIDELAYOUT43.XML" val="2569543122"/>
  <p:tag name="PPT/SLIDELAYOUTS/SLIDELAYOUT44.XML" val="991587024"/>
  <p:tag name="PPT/SLIDELAYOUTS/SLIDELAYOUT45.XML" val="3128241814"/>
  <p:tag name="PPT/SLIDELAYOUTS/SLIDELAYOUT46.XML" val="475247015"/>
  <p:tag name="PPT/SLIDELAYOUTS/SLIDELAYOUT47.XML" val="360150456"/>
  <p:tag name="PPT/SLIDELAYOUTS/SLIDELAYOUT48.XML" val="4120413705"/>
  <p:tag name="PPT/SLIDELAYOUTS/SLIDELAYOUT49.XML" val="2642603281"/>
  <p:tag name="PPT/SLIDELAYOUTS/SLIDELAYOUT50.XML" val="524209332"/>
  <p:tag name="PPT/SLIDELAYOUTS/SLIDELAYOUT51.XML" val="3753581803"/>
  <p:tag name="PPT/SLIDELAYOUTS/SLIDELAYOUT52.XML" val="2927374486"/>
  <p:tag name="PPT/SLIDELAYOUTS/SLIDELAYOUT53.XML" val="2148101387"/>
  <p:tag name="PPT/SLIDELAYOUTS/SLIDELAYOUT54.XML" val="2910843685"/>
  <p:tag name="PPT/SLIDELAYOUTS/SLIDELAYOUT55.XML" val="2930542874"/>
  <p:tag name="PPT/SLIDELAYOUTS/SLIDELAYOUT56.XML" val="3418389138"/>
  <p:tag name="PPT/SLIDELAYOUTS/SLIDELAYOUT57.XML" val="816663014"/>
  <p:tag name="PPT/SLIDELAYOUTS/SLIDELAYOUT58.XML" val="1789179898"/>
  <p:tag name="PPT/SLIDELAYOUTS/SLIDELAYOUT59.XML" val="3292698685"/>
  <p:tag name="PPT/SLIDELAYOUTS/SLIDELAYOUT60.XML" val="1353377028"/>
  <p:tag name="PPT/SLIDELAYOUTS/SLIDELAYOUT61.XML" val="2678904503"/>
  <p:tag name="PPT/SLIDELAYOUTS/SLIDELAYOUT62.XML" val="475502861"/>
  <p:tag name="PPT/SLIDELAYOUTS/SLIDELAYOUT63.XML" val="1472312548"/>
  <p:tag name="PPT/SLIDELAYOUTS/SLIDELAYOUT64.XML" val="179214884"/>
  <p:tag name="PPT/SLIDELAYOUTS/SLIDELAYOUT65.XML" val="3407695862"/>
  <p:tag name="PPT/SLIDELAYOUTS/SLIDELAYOUT66.XML" val="2589408131"/>
  <p:tag name="PPT/SLIDELAYOUTS/SLIDELAYOUT67.XML" val="4181192698"/>
  <p:tag name="PPT/SLIDELAYOUTS/SLIDELAYOUT68.XML" val="1975079051"/>
  <p:tag name="PPT/SLIDELAYOUTS/SLIDELAYOUT69.XML" val="2490445893"/>
  <p:tag name="PPT/SLIDELAYOUTS/SLIDELAYOUT70.XML" val="2495851528"/>
  <p:tag name="PPT/SLIDELAYOUTS/SLIDELAYOUT71.XML" val="2917634558"/>
  <p:tag name="PPT/SLIDELAYOUTS/SLIDELAYOUT72.XML" val="3790447857"/>
  <p:tag name="PPT/SLIDELAYOUTS/SLIDELAYOUT73.XML" val="19959483"/>
  <p:tag name="PPT/SLIDELAYOUTS/SLIDELAYOUT74.XML" val="2530058464"/>
  <p:tag name="PPT/SLIDELAYOUTS/SLIDELAYOUT75.XML" val="951609496"/>
  <p:tag name="PPT/SLIDELAYOUTS/SLIDELAYOUT76.XML" val="1136484724"/>
  <p:tag name="PPT/SLIDELAYOUTS/SLIDELAYOUT77.XML" val="1624947803"/>
  <p:tag name="PPT/SLIDELAYOUTS/SLIDELAYOUT78.XML" val="4128397296"/>
  <p:tag name="PPT/SLIDELAYOUTS/SLIDELAYOUT79.XML" val="3983138933"/>
  <p:tag name="PPT/SLIDELAYOUTS/SLIDELAYOUT80.XML" val="1685194047"/>
  <p:tag name="PPT/SLIDELAYOUTS/SLIDELAYOUT81.XML" val="2797247420"/>
  <p:tag name="PPT/SLIDELAYOUTS/SLIDELAYOUT82.XML" val="1563639114"/>
  <p:tag name="PPT/SLIDELAYOUTS/SLIDELAYOUT83.XML" val="1742906025"/>
  <p:tag name="PPT/SLIDELAYOUTS/SLIDELAYOUT84.XML" val="2893344593"/>
  <p:tag name="PPT/SLIDELAYOUTS/SLIDELAYOUT85.XML" val="2363387118"/>
  <p:tag name="PPT/SLIDELAYOUTS/SLIDELAYOUT86.XML" val="813124865"/>
  <p:tag name="PPT/SLIDELAYOUTS/SLIDELAYOUT87.XML" val="3640342364"/>
  <p:tag name="PPT/SLIDELAYOUTS/SLIDELAYOUT88.XML" val="448430304"/>
  <p:tag name="PPT/SLIDELAYOUTS/SLIDELAYOUT90.XML" val="3921928292"/>
  <p:tag name="PPT/SLIDELAYOUTS/SLIDELAYOUT91.XML" val="729874973"/>
  <p:tag name="PPT/SLIDELAYOUTS/SLIDELAYOUT92.XML" val="2114467244"/>
  <p:tag name="PPT/SLIDELAYOUTS/SLIDELAYOUT93.XML" val="2056691133"/>
  <p:tag name="PPT/SLIDELAYOUTS/SLIDELAYOUT94.XML" val="436619272"/>
  <p:tag name="PPT/SLIDELAYOUTS/SLIDELAYOUT95.XML" val="1520536263"/>
  <p:tag name="PPT/SLIDELAYOUTS/SLIDELAYOUT96.XML" val="1341866318"/>
  <p:tag name="PPT/SLIDELAYOUTS/SLIDELAYOUT97.XML" val="1124690703"/>
  <p:tag name="PPT/SLIDELAYOUTS/SLIDELAYOUT98.XML" val="835921458"/>
  <p:tag name="PPT/SLIDELAYOUTS/SLIDELAYOUT99.XML" val="2252096809"/>
  <p:tag name="PPT/SLIDELAYOUTS/SLIDELAYOUT100.XML" val="194895053"/>
  <p:tag name="PPT/SLIDELAYOUTS/SLIDELAYOUT101.XML" val="3272322833"/>
  <p:tag name="PPT/SLIDELAYOUTS/SLIDELAYOUT102.XML" val="1400259820"/>
  <p:tag name="PPT/SLIDELAYOUTS/SLIDELAYOUT103.XML" val="3132351800"/>
  <p:tag name="PPT/SLIDELAYOUTS/SLIDELAYOUT104.XML" val="2144489034"/>
  <p:tag name="PPT/SLIDELAYOUTS/SLIDELAYOUT105.XML" val="4277869439"/>
  <p:tag name="PPT/SLIDELAYOUTS/SLIDELAYOUT106.XML" val="2043540843"/>
  <p:tag name="PPT/SLIDELAYOUTS/SLIDELAYOUT107.XML" val="935128332"/>
  <p:tag name="PPT/SLIDELAYOUTS/SLIDELAYOUT108.XML" val="562023729"/>
  <p:tag name="PPT/SLIDELAYOUTS/SLIDELAYOUT109.XML" val="177387630"/>
  <p:tag name="PPT/SLIDELAYOUTS/SLIDELAYOUT110.XML" val="2627159869"/>
  <p:tag name="PPT/SLIDELAYOUTS/SLIDELAYOUT111.XML" val="2634837308"/>
  <p:tag name="PPT/SLIDELAYOUTS/SLIDELAYOUT112.XML" val="4203912566"/>
  <p:tag name="PPT/SLIDELAYOUTS/SLIDELAYOUT113.XML" val="1736427433"/>
  <p:tag name="PPT/SLIDELAYOUTS/SLIDELAYOUT114.XML" val="1181859662"/>
  <p:tag name="PPT/SLIDELAYOUTS/SLIDELAYOUT115.XML" val="3404933916"/>
  <p:tag name="PPT/SLIDELAYOUTS/SLIDELAYOUT116.XML" val="2664959720"/>
  <p:tag name="PPT/SLIDELAYOUTS/SLIDELAYOUT89.XML" val="836845414"/>
  <p:tag name="PPT/NOTESSLIDES/NOTESSLIDE1.XML" val="1646264307"/>
  <p:tag name="PPT/NOTESSLIDES/NOTESSLIDE2.XML" val="2516610088"/>
  <p:tag name="PPT/NOTESSLIDES/NOTESSLIDE3.XML" val="304259752"/>
  <p:tag name="PPT/NOTESSLIDES/NOTESSLIDE4.XML" val="3466912004"/>
  <p:tag name="PPT/NOTESSLIDES/NOTESSLIDE5.XML" val="404817531"/>
  <p:tag name="PPT/NOTESSLIDES/NOTESSLIDE6.XML" val="232371960"/>
  <p:tag name="PPT/NOTESSLIDES/NOTESSLIDE7.XML" val="2315544066"/>
  <p:tag name="PPT/NOTESMASTERS/NOTESMASTER1.XML" val="2035415021"/>
  <p:tag name="PPT/MEDIA/IMAGE34.PNG" val="785799015"/>
  <p:tag name="PPT/MEDIA/IMAGE35.JPG" val="689366558"/>
  <p:tag name="PPT/THEME/THEME1.XML" val="1777381079"/>
  <p:tag name="PPT/MEDIA/IMAGE36.JPG" val="1150369046"/>
  <p:tag name="PPT/MEDIA/IMAGE1.PNG" val="4139505559"/>
  <p:tag name="PPT/MEDIA/IMAGE2.PNG" val="1269235823"/>
  <p:tag name="PPT/MEDIA/IMAGE3.PNG" val="1396253352"/>
  <p:tag name="PPT/MEDIA/IMAGE4.PNG" val="902240353"/>
  <p:tag name="PPT/MEDIA/IMAGE5.PNG" val="2118213494"/>
  <p:tag name="PPT/THEME/THEME2.XML" val="2569946419"/>
  <p:tag name="PPT/MEDIA/IMAGE16.PNG" val="2433560234"/>
  <p:tag name="PPT/MEDIA/IMAGE17.PNG" val="2641950847"/>
  <p:tag name="PPT/MEDIA/IMAGE37.PNG" val="3173834916"/>
  <p:tag name="PPT/MEDIA/IMAGE18.PNG" val="2076461550"/>
  <p:tag name="PPT/MEDIA/IMAGE19.JPG" val="2439445005"/>
  <p:tag name="PPT/MEDIA/IMAGE20.PNG" val="3083974771"/>
  <p:tag name="PPT/MEDIA/IMAGE21.PNG" val="2282390756"/>
  <p:tag name="PPT/MEDIA/IMAGE22.PNG" val="1348247765"/>
  <p:tag name="PPT/MEDIA/IMAGE14.PNG" val="3738394099"/>
  <p:tag name="PPT/MEDIA/IMAGE13.PNG" val="2543627831"/>
  <p:tag name="PPT/MEDIA/IMAGE23.PNG" val="741042957"/>
  <p:tag name="PPT/MEDIA/IMAGE12.JPG" val="2338883963"/>
  <p:tag name="PPT/MEDIA/IMAGE11.PNG" val="1747471050"/>
  <p:tag name="PPT/MEDIA/IMAGE10.PNG" val="3287672986"/>
  <p:tag name="PPT/MEDIA/IMAGE9.PNG" val="1140048018"/>
  <p:tag name="PPT/MEDIA/IMAGE8.JPG" val="3568803409"/>
  <p:tag name="PPT/MEDIA/IMAGE15.PNG" val="1146454800"/>
  <p:tag name="PPT/MEDIA/IMAGE7.JPG" val="2026512597"/>
  <p:tag name="PPT/MEDIA/IMAGE24.PNG" val="1017831003"/>
  <p:tag name="PPT/MEDIA/IMAGE25.PNG" val="2849359262"/>
  <p:tag name="PPT/MEDIA/IMAGE26.PNG" val="1677955694"/>
  <p:tag name="PPT/MEDIA/IMAGE6.PNG" val="3260358936"/>
  <p:tag name="PPT/MEDIA/IMAGE27.PNG" val="3889925624"/>
  <p:tag name="PPT/MEDIA/IMAGE28.PNG" val="2483643371"/>
  <p:tag name="PPT/MEDIA/IMAGE29.PNG" val="1894783456"/>
  <p:tag name="PPT/MEDIA/IMAGE30.PNG" val="2925174904"/>
  <p:tag name="PPT/MEDIA/IMAGE31.PNG" val="2453137998"/>
  <p:tag name="PPT/MEDIA/IMAGE32.JPG" val="2484159651"/>
  <p:tag name="PPT/MEDIA/IMAGE33.JPG" val="321621964"/>
</p:tagLst>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Aruna SY NM_Task3</Template>
  <TotalTime>1</TotalTime>
  <Words>295</Words>
  <Application>Microsoft Office PowerPoint</Application>
  <PresentationFormat>On-screen Show (16:9)</PresentationFormat>
  <Paragraphs>54</Paragraphs>
  <Slides>7</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vt:i4>
      </vt:variant>
    </vt:vector>
  </HeadingPairs>
  <TitlesOfParts>
    <vt:vector size="19" baseType="lpstr">
      <vt:lpstr>-apple-system</vt:lpstr>
      <vt:lpstr>arial</vt:lpstr>
      <vt:lpstr>arial</vt:lpstr>
      <vt:lpstr>Calibri</vt:lpstr>
      <vt:lpstr>EB Garamond</vt:lpstr>
      <vt:lpstr>EB Garamond ExtraBold</vt:lpstr>
      <vt:lpstr>EB Garamond Medium</vt:lpstr>
      <vt:lpstr>EB Garamond SemiBold</vt:lpstr>
      <vt:lpstr>Montserrat ExtraBold</vt:lpstr>
      <vt:lpstr>Noto Sans Symbols</vt:lpstr>
      <vt:lpstr>Public Sans</vt:lpstr>
      <vt:lpstr>Simple Light</vt:lpstr>
      <vt:lpstr>PowerPoint Presentation</vt:lpstr>
      <vt:lpstr>Social media using HTML , CSS and java script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akshayaa sekar</dc:creator>
  <cp:lastModifiedBy>Kevin Richard</cp:lastModifiedBy>
  <cp:revision>2</cp:revision>
  <dcterms:created xsi:type="dcterms:W3CDTF">2023-05-10T08:40:35Z</dcterms:created>
  <dcterms:modified xsi:type="dcterms:W3CDTF">2023-05-10T13:34:09Z</dcterms:modified>
</cp:coreProperties>
</file>